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6" r:id="rId4"/>
    <p:sldId id="267" r:id="rId5"/>
    <p:sldId id="268" r:id="rId6"/>
    <p:sldId id="270" r:id="rId7"/>
    <p:sldId id="258" r:id="rId8"/>
    <p:sldId id="271" r:id="rId9"/>
    <p:sldId id="272" r:id="rId10"/>
    <p:sldId id="273" r:id="rId11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7F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73"/>
    <p:restoredTop sz="94692"/>
  </p:normalViewPr>
  <p:slideViewPr>
    <p:cSldViewPr snapToGrid="0">
      <p:cViewPr varScale="1">
        <p:scale>
          <a:sx n="102" d="100"/>
          <a:sy n="102" d="100"/>
        </p:scale>
        <p:origin x="9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Javier Bonet García" userId="c67cd2f5-7354-47bd-a51e-00312a09adde" providerId="ADAL" clId="{1F015F94-8F85-5149-A5E5-E73B4266FF0F}"/>
    <pc:docChg chg="modSld">
      <pc:chgData name="Francisco Javier Bonet García" userId="c67cd2f5-7354-47bd-a51e-00312a09adde" providerId="ADAL" clId="{1F015F94-8F85-5149-A5E5-E73B4266FF0F}" dt="2025-04-14T19:04:23.442" v="7" actId="1036"/>
      <pc:docMkLst>
        <pc:docMk/>
      </pc:docMkLst>
      <pc:sldChg chg="modSp mod">
        <pc:chgData name="Francisco Javier Bonet García" userId="c67cd2f5-7354-47bd-a51e-00312a09adde" providerId="ADAL" clId="{1F015F94-8F85-5149-A5E5-E73B4266FF0F}" dt="2025-04-14T19:04:23.442" v="7" actId="1036"/>
        <pc:sldMkLst>
          <pc:docMk/>
          <pc:sldMk cId="2461063785" sldId="257"/>
        </pc:sldMkLst>
        <pc:spChg chg="mod">
          <ac:chgData name="Francisco Javier Bonet García" userId="c67cd2f5-7354-47bd-a51e-00312a09adde" providerId="ADAL" clId="{1F015F94-8F85-5149-A5E5-E73B4266FF0F}" dt="2025-04-14T19:04:23.442" v="7" actId="1036"/>
          <ac:spMkLst>
            <pc:docMk/>
            <pc:sldMk cId="2461063785" sldId="257"/>
            <ac:spMk id="5" creationId="{E2C4804A-460E-4EB6-AC3F-148C480531B2}"/>
          </ac:spMkLst>
        </pc:spChg>
      </pc:sldChg>
    </pc:docChg>
  </pc:docChgLst>
  <pc:docChgLst>
    <pc:chgData name="Francisco Javier Bonet García" userId="c67cd2f5-7354-47bd-a51e-00312a09adde" providerId="ADAL" clId="{F8F1E3C0-1B6B-DC48-89D7-323599951AD3}"/>
    <pc:docChg chg="delSld">
      <pc:chgData name="Francisco Javier Bonet García" userId="c67cd2f5-7354-47bd-a51e-00312a09adde" providerId="ADAL" clId="{F8F1E3C0-1B6B-DC48-89D7-323599951AD3}" dt="2025-05-19T19:37:40.190" v="0" actId="2696"/>
      <pc:docMkLst>
        <pc:docMk/>
      </pc:docMkLst>
      <pc:sldChg chg="del">
        <pc:chgData name="Francisco Javier Bonet García" userId="c67cd2f5-7354-47bd-a51e-00312a09adde" providerId="ADAL" clId="{F8F1E3C0-1B6B-DC48-89D7-323599951AD3}" dt="2025-05-19T19:37:40.190" v="0" actId="2696"/>
        <pc:sldMkLst>
          <pc:docMk/>
          <pc:sldMk cId="542253033" sldId="25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E7727-541D-0A41-A3A6-75CC084A351C}" type="datetimeFigureOut">
              <a:rPr lang="es-ES" smtClean="0"/>
              <a:t>19/5/25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19B3-EF3F-6241-85E8-56F1CA86FE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0129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E7727-541D-0A41-A3A6-75CC084A351C}" type="datetimeFigureOut">
              <a:rPr lang="es-ES" smtClean="0"/>
              <a:t>19/5/25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19B3-EF3F-6241-85E8-56F1CA86FE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470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E7727-541D-0A41-A3A6-75CC084A351C}" type="datetimeFigureOut">
              <a:rPr lang="es-ES" smtClean="0"/>
              <a:t>19/5/25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19B3-EF3F-6241-85E8-56F1CA86FE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7513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E7727-541D-0A41-A3A6-75CC084A351C}" type="datetimeFigureOut">
              <a:rPr lang="es-ES" smtClean="0"/>
              <a:t>19/5/25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19B3-EF3F-6241-85E8-56F1CA86FE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3220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E7727-541D-0A41-A3A6-75CC084A351C}" type="datetimeFigureOut">
              <a:rPr lang="es-ES" smtClean="0"/>
              <a:t>19/5/25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19B3-EF3F-6241-85E8-56F1CA86FE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2953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E7727-541D-0A41-A3A6-75CC084A351C}" type="datetimeFigureOut">
              <a:rPr lang="es-ES" smtClean="0"/>
              <a:t>19/5/25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19B3-EF3F-6241-85E8-56F1CA86FE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9987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E7727-541D-0A41-A3A6-75CC084A351C}" type="datetimeFigureOut">
              <a:rPr lang="es-ES" smtClean="0"/>
              <a:t>19/5/25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19B3-EF3F-6241-85E8-56F1CA86FE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3281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E7727-541D-0A41-A3A6-75CC084A351C}" type="datetimeFigureOut">
              <a:rPr lang="es-ES" smtClean="0"/>
              <a:t>19/5/25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19B3-EF3F-6241-85E8-56F1CA86FE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3138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E7727-541D-0A41-A3A6-75CC084A351C}" type="datetimeFigureOut">
              <a:rPr lang="es-ES" smtClean="0"/>
              <a:t>19/5/25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19B3-EF3F-6241-85E8-56F1CA86FE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8350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E7727-541D-0A41-A3A6-75CC084A351C}" type="datetimeFigureOut">
              <a:rPr lang="es-ES" smtClean="0"/>
              <a:t>19/5/25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19B3-EF3F-6241-85E8-56F1CA86FE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9053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E7727-541D-0A41-A3A6-75CC084A351C}" type="datetimeFigureOut">
              <a:rPr lang="es-ES" smtClean="0"/>
              <a:t>19/5/25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B19B3-EF3F-6241-85E8-56F1CA86FE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1280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EE7727-541D-0A41-A3A6-75CC084A351C}" type="datetimeFigureOut">
              <a:rPr lang="es-ES" smtClean="0"/>
              <a:t>19/5/25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FB19B3-EF3F-6241-85E8-56F1CA86FED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1960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youtube.com/watch?v=5oilP6BixQ8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.co/LKN4yh04Qh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Llr-4IU7d4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nature.com/articles/s41586-018-0202-3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comandanga.org/2024/02/07/la-hormiga-que-dio-bufalo-por-cebra-a-los-leones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C2878346-4A9B-0642-9D7A-B2870AD44C3C}"/>
              </a:ext>
            </a:extLst>
          </p:cNvPr>
          <p:cNvSpPr txBox="1"/>
          <p:nvPr/>
        </p:nvSpPr>
        <p:spPr>
          <a:xfrm>
            <a:off x="2575836" y="6190734"/>
            <a:ext cx="4953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500" dirty="0"/>
              <a:t>Blackburn et al. 2011. TREE 26(7): 333-339</a:t>
            </a:r>
          </a:p>
        </p:txBody>
      </p:sp>
      <p:pic>
        <p:nvPicPr>
          <p:cNvPr id="10" name="Imagen 9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956D036A-39F6-1676-7481-D4CDA60621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30" t="4889" r="9967" b="3551"/>
          <a:stretch/>
        </p:blipFill>
        <p:spPr>
          <a:xfrm>
            <a:off x="0" y="520700"/>
            <a:ext cx="9906000" cy="5611374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AC032D15-D300-5C4D-37C7-7961ED639ACD}"/>
              </a:ext>
            </a:extLst>
          </p:cNvPr>
          <p:cNvSpPr txBox="1"/>
          <p:nvPr/>
        </p:nvSpPr>
        <p:spPr>
          <a:xfrm>
            <a:off x="108281" y="4475747"/>
            <a:ext cx="1275347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Especies que no salen de su área de distribución natural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86F6AC7-823F-AE20-1E6F-B2F81C2BEF11}"/>
              </a:ext>
            </a:extLst>
          </p:cNvPr>
          <p:cNvSpPr txBox="1"/>
          <p:nvPr/>
        </p:nvSpPr>
        <p:spPr>
          <a:xfrm>
            <a:off x="2446418" y="3148284"/>
            <a:ext cx="1275347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Especies que salen de su área y son liberadas en el medio</a:t>
            </a: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E3CB35E2-6978-0596-8A0E-62740C5E3B8B}"/>
              </a:ext>
            </a:extLst>
          </p:cNvPr>
          <p:cNvGrpSpPr/>
          <p:nvPr/>
        </p:nvGrpSpPr>
        <p:grpSpPr>
          <a:xfrm>
            <a:off x="3898232" y="3304693"/>
            <a:ext cx="1471863" cy="1086833"/>
            <a:chOff x="3898232" y="3304693"/>
            <a:chExt cx="1471863" cy="1086833"/>
          </a:xfrm>
        </p:grpSpPr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A74F932F-67A2-E223-2ACA-2E744D8EE6A8}"/>
                </a:ext>
              </a:extLst>
            </p:cNvPr>
            <p:cNvSpPr txBox="1"/>
            <p:nvPr/>
          </p:nvSpPr>
          <p:spPr>
            <a:xfrm>
              <a:off x="4094748" y="3304693"/>
              <a:ext cx="1275347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/>
                <a:t>Especies liberadas en el medio pero no sobreviven</a:t>
              </a:r>
            </a:p>
          </p:txBody>
        </p:sp>
        <p:cxnSp>
          <p:nvCxnSpPr>
            <p:cNvPr id="16" name="Conector recto de flecha 15">
              <a:extLst>
                <a:ext uri="{FF2B5EF4-FFF2-40B4-BE49-F238E27FC236}">
                  <a16:creationId xmlns:a16="http://schemas.microsoft.com/office/drawing/2014/main" id="{E593FCED-2AF4-4F4F-B0F4-6582B3183CB9}"/>
                </a:ext>
              </a:extLst>
            </p:cNvPr>
            <p:cNvCxnSpPr/>
            <p:nvPr/>
          </p:nvCxnSpPr>
          <p:spPr>
            <a:xfrm flipH="1">
              <a:off x="3898232" y="4135690"/>
              <a:ext cx="196516" cy="2558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1C2F0EB3-810B-D0E9-7FB0-52D67EC4A02A}"/>
              </a:ext>
            </a:extLst>
          </p:cNvPr>
          <p:cNvGrpSpPr/>
          <p:nvPr/>
        </p:nvGrpSpPr>
        <p:grpSpPr>
          <a:xfrm>
            <a:off x="5273336" y="3048857"/>
            <a:ext cx="1873188" cy="1342669"/>
            <a:chOff x="3643058" y="3304693"/>
            <a:chExt cx="1873188" cy="1342669"/>
          </a:xfrm>
        </p:grpSpPr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83F52881-A6D4-C285-DBF0-41360BC59019}"/>
                </a:ext>
              </a:extLst>
            </p:cNvPr>
            <p:cNvSpPr txBox="1"/>
            <p:nvPr/>
          </p:nvSpPr>
          <p:spPr>
            <a:xfrm>
              <a:off x="4094748" y="3304693"/>
              <a:ext cx="1421498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/>
                <a:t>Especies liberadas que sobreviven pero no se reproducen</a:t>
              </a:r>
            </a:p>
          </p:txBody>
        </p:sp>
        <p:cxnSp>
          <p:nvCxnSpPr>
            <p:cNvPr id="20" name="Conector recto de flecha 19">
              <a:extLst>
                <a:ext uri="{FF2B5EF4-FFF2-40B4-BE49-F238E27FC236}">
                  <a16:creationId xmlns:a16="http://schemas.microsoft.com/office/drawing/2014/main" id="{E3C5A1AE-A5D7-E2A6-5406-3B2B60565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3058" y="4135690"/>
              <a:ext cx="451690" cy="5116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4F7996C1-B621-E9CC-C0C6-99695E28BF95}"/>
              </a:ext>
            </a:extLst>
          </p:cNvPr>
          <p:cNvSpPr txBox="1"/>
          <p:nvPr/>
        </p:nvSpPr>
        <p:spPr>
          <a:xfrm>
            <a:off x="5745368" y="4548467"/>
            <a:ext cx="127534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Se reproducen y la población se </a:t>
            </a:r>
            <a:r>
              <a:rPr lang="es-ES" sz="1200" dirty="0" err="1"/>
              <a:t>automantiene</a:t>
            </a:r>
            <a:endParaRPr lang="es-ES" sz="12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A8A106FF-CBED-58EC-262C-2D79C6740989}"/>
              </a:ext>
            </a:extLst>
          </p:cNvPr>
          <p:cNvSpPr txBox="1"/>
          <p:nvPr/>
        </p:nvSpPr>
        <p:spPr>
          <a:xfrm>
            <a:off x="7250914" y="3404845"/>
            <a:ext cx="1275347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Hay reproducción y la población se </a:t>
            </a:r>
            <a:r>
              <a:rPr lang="es-ES" sz="1200" dirty="0" err="1"/>
              <a:t>automantiene</a:t>
            </a:r>
            <a:endParaRPr lang="es-ES" sz="1200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99DA3D37-5F43-1E49-EFCF-7DD771772B8F}"/>
              </a:ext>
            </a:extLst>
          </p:cNvPr>
          <p:cNvSpPr/>
          <p:nvPr/>
        </p:nvSpPr>
        <p:spPr>
          <a:xfrm>
            <a:off x="108281" y="337351"/>
            <a:ext cx="9088985" cy="1162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B145BA04-FA3F-4199-ED47-38252EF6A6DF}"/>
              </a:ext>
            </a:extLst>
          </p:cNvPr>
          <p:cNvSpPr/>
          <p:nvPr/>
        </p:nvSpPr>
        <p:spPr>
          <a:xfrm>
            <a:off x="108281" y="1505271"/>
            <a:ext cx="9088985" cy="786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5B34F74D-7497-8C52-4B95-E69C7993ADCD}"/>
              </a:ext>
            </a:extLst>
          </p:cNvPr>
          <p:cNvSpPr txBox="1"/>
          <p:nvPr/>
        </p:nvSpPr>
        <p:spPr>
          <a:xfrm>
            <a:off x="415382" y="1749431"/>
            <a:ext cx="661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17F38"/>
                </a:solidFill>
              </a:rPr>
              <a:t>Fase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1C31C13A-25EA-9531-A9BE-A24C60C6BE41}"/>
              </a:ext>
            </a:extLst>
          </p:cNvPr>
          <p:cNvSpPr txBox="1"/>
          <p:nvPr/>
        </p:nvSpPr>
        <p:spPr>
          <a:xfrm>
            <a:off x="1354359" y="1882597"/>
            <a:ext cx="1010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017F38"/>
                </a:solidFill>
              </a:rPr>
              <a:t>Transporte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E215CC7A-43DC-CA0A-7E75-DF5193DAD115}"/>
              </a:ext>
            </a:extLst>
          </p:cNvPr>
          <p:cNvSpPr txBox="1"/>
          <p:nvPr/>
        </p:nvSpPr>
        <p:spPr>
          <a:xfrm>
            <a:off x="2561722" y="1882597"/>
            <a:ext cx="1177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017F38"/>
                </a:solidFill>
              </a:rPr>
              <a:t>Introducción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4E4CFA6-D9FC-2378-BC5A-F226C3ADD2ED}"/>
              </a:ext>
            </a:extLst>
          </p:cNvPr>
          <p:cNvSpPr txBox="1"/>
          <p:nvPr/>
        </p:nvSpPr>
        <p:spPr>
          <a:xfrm>
            <a:off x="4346132" y="1882597"/>
            <a:ext cx="1450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017F38"/>
                </a:solidFill>
              </a:rPr>
              <a:t>Establecimiento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5DC2895C-10D1-9A09-0807-9BDD656FE7D5}"/>
              </a:ext>
            </a:extLst>
          </p:cNvPr>
          <p:cNvSpPr txBox="1"/>
          <p:nvPr/>
        </p:nvSpPr>
        <p:spPr>
          <a:xfrm>
            <a:off x="6944995" y="1882597"/>
            <a:ext cx="943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rgbClr val="017F38"/>
                </a:solidFill>
              </a:rPr>
              <a:t>Extensión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6AC8EF4B-96A5-979C-60D1-157210F92109}"/>
              </a:ext>
            </a:extLst>
          </p:cNvPr>
          <p:cNvSpPr/>
          <p:nvPr/>
        </p:nvSpPr>
        <p:spPr>
          <a:xfrm>
            <a:off x="108281" y="5322669"/>
            <a:ext cx="9088985" cy="5407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40AAAEE-B1DB-416B-0FC8-68D6B9F13120}"/>
              </a:ext>
            </a:extLst>
          </p:cNvPr>
          <p:cNvSpPr txBox="1"/>
          <p:nvPr/>
        </p:nvSpPr>
        <p:spPr>
          <a:xfrm>
            <a:off x="1808745" y="4567989"/>
            <a:ext cx="1275347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Especies que salen de su área pero hay medidas de contención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B396C09-0A83-A0A2-8525-CA308C5B613C}"/>
              </a:ext>
            </a:extLst>
          </p:cNvPr>
          <p:cNvSpPr txBox="1"/>
          <p:nvPr/>
        </p:nvSpPr>
        <p:spPr>
          <a:xfrm>
            <a:off x="3866625" y="1749194"/>
            <a:ext cx="163255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Hay reproducción, pero la población no es sostenible</a:t>
            </a:r>
          </a:p>
        </p:txBody>
      </p:sp>
    </p:spTree>
    <p:extLst>
      <p:ext uri="{BB962C8B-B14F-4D97-AF65-F5344CB8AC3E}">
        <p14:creationId xmlns:p14="http://schemas.microsoft.com/office/powerpoint/2010/main" val="123327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3" grpId="0" animBg="1"/>
      <p:bldP spid="1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8" grpId="0"/>
      <p:bldP spid="29" grpId="0"/>
      <p:bldP spid="30" grpId="0"/>
      <p:bldP spid="31" grpId="0"/>
      <p:bldP spid="32" grpId="0"/>
      <p:bldP spid="33" grpId="0" animBg="1"/>
      <p:bldP spid="12" grpId="0" animBg="1"/>
      <p:bldP spid="12" grpId="1" animBg="1"/>
      <p:bldP spid="23" grpId="0" animBg="1"/>
      <p:bldP spid="23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696DEF5-4E7D-72F0-B527-311BB34A1E8B}"/>
              </a:ext>
            </a:extLst>
          </p:cNvPr>
          <p:cNvSpPr txBox="1"/>
          <p:nvPr/>
        </p:nvSpPr>
        <p:spPr>
          <a:xfrm>
            <a:off x="3149744" y="6078746"/>
            <a:ext cx="5361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2"/>
              </a:rPr>
              <a:t>https://</a:t>
            </a:r>
            <a:r>
              <a:rPr lang="es-ES" dirty="0" err="1">
                <a:hlinkClick r:id="rId2"/>
              </a:rPr>
              <a:t>www.youtube.com</a:t>
            </a:r>
            <a:r>
              <a:rPr lang="es-ES" dirty="0">
                <a:hlinkClick r:id="rId2"/>
              </a:rPr>
              <a:t>/</a:t>
            </a:r>
            <a:r>
              <a:rPr lang="es-ES" dirty="0" err="1">
                <a:hlinkClick r:id="rId2"/>
              </a:rPr>
              <a:t>watch?v</a:t>
            </a:r>
            <a:r>
              <a:rPr lang="es-ES" dirty="0">
                <a:hlinkClick r:id="rId2"/>
              </a:rPr>
              <a:t>=5oilP6BixQ8</a:t>
            </a:r>
            <a:endParaRPr lang="es-ES" dirty="0"/>
          </a:p>
        </p:txBody>
      </p:sp>
      <p:pic>
        <p:nvPicPr>
          <p:cNvPr id="5" name="Imagen 4" descr="Un grupo de personas en un parque&#10;&#10;Descripción generada automáticamente">
            <a:extLst>
              <a:ext uri="{FF2B5EF4-FFF2-40B4-BE49-F238E27FC236}">
                <a16:creationId xmlns:a16="http://schemas.microsoft.com/office/drawing/2014/main" id="{5C51619C-53A0-4D2F-683C-97E344107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211" y="689317"/>
            <a:ext cx="6823253" cy="526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20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60917607-DCD9-D936-B5C2-E60B57B42D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50" t="4794" b="1629"/>
          <a:stretch/>
        </p:blipFill>
        <p:spPr>
          <a:xfrm>
            <a:off x="902368" y="69750"/>
            <a:ext cx="8337884" cy="67185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2C4804A-460E-4EB6-AC3F-148C480531B2}"/>
              </a:ext>
            </a:extLst>
          </p:cNvPr>
          <p:cNvSpPr txBox="1"/>
          <p:nvPr/>
        </p:nvSpPr>
        <p:spPr>
          <a:xfrm>
            <a:off x="0" y="6560434"/>
            <a:ext cx="28153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hlinkClick r:id="rId3"/>
              </a:rPr>
              <a:t>https://</a:t>
            </a:r>
            <a:r>
              <a:rPr lang="es-ES" sz="1200" dirty="0" err="1">
                <a:hlinkClick r:id="rId3"/>
              </a:rPr>
              <a:t>t.co</a:t>
            </a:r>
            <a:r>
              <a:rPr lang="es-ES" sz="1200" dirty="0">
                <a:hlinkClick r:id="rId3"/>
              </a:rPr>
              <a:t>/LKN4yh04Qh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2461063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F1147E-3C0E-6C4F-B035-1D318CE1170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27000"/>
            <a:ext cx="10112375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A1205C-5975-BE47-BA68-822D089219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1" y="127000"/>
            <a:ext cx="9924496" cy="648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210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A20A1A-A35A-4746-BFA2-32058D141FA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27000"/>
            <a:ext cx="9946599" cy="649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35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CF4D15-5144-7F49-A38D-BBEF7AAC6CE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27000"/>
            <a:ext cx="10112375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2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D5C13099-7BA9-E155-E02F-2F677762A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6132" y="838896"/>
            <a:ext cx="8929209" cy="480391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3" name="Text Box 3">
            <a:extLst>
              <a:ext uri="{FF2B5EF4-FFF2-40B4-BE49-F238E27FC236}">
                <a16:creationId xmlns:a16="http://schemas.microsoft.com/office/drawing/2014/main" id="{834C89C3-8DE4-DE91-EF0D-192FF3B3A6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7886" y="6044263"/>
            <a:ext cx="5904656" cy="288032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1200" dirty="0"/>
              <a:t>Biological Reviews, Volume 95, Issue: 6, Pages: 1511-1534, June 2020</a:t>
            </a:r>
          </a:p>
        </p:txBody>
      </p:sp>
    </p:spTree>
    <p:extLst>
      <p:ext uri="{BB962C8B-B14F-4D97-AF65-F5344CB8AC3E}">
        <p14:creationId xmlns:p14="http://schemas.microsoft.com/office/powerpoint/2010/main" val="3093068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DB348EEC-B418-33FC-1846-4FC43E867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309" y="977034"/>
            <a:ext cx="7772400" cy="420032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B0295C6-2273-0EA2-C0C1-F66D67B0EB2A}"/>
              </a:ext>
            </a:extLst>
          </p:cNvPr>
          <p:cNvSpPr txBox="1"/>
          <p:nvPr/>
        </p:nvSpPr>
        <p:spPr>
          <a:xfrm>
            <a:off x="2606596" y="5696300"/>
            <a:ext cx="4951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3"/>
              </a:rPr>
              <a:t>https://</a:t>
            </a:r>
            <a:r>
              <a:rPr lang="es-ES" dirty="0" err="1">
                <a:hlinkClick r:id="rId3"/>
              </a:rPr>
              <a:t>www.youtube.com</a:t>
            </a:r>
            <a:r>
              <a:rPr lang="es-ES" dirty="0">
                <a:hlinkClick r:id="rId3"/>
              </a:rPr>
              <a:t>/</a:t>
            </a:r>
            <a:r>
              <a:rPr lang="es-ES" dirty="0" err="1">
                <a:hlinkClick r:id="rId3"/>
              </a:rPr>
              <a:t>watch?v</a:t>
            </a:r>
            <a:r>
              <a:rPr lang="es-ES" dirty="0">
                <a:hlinkClick r:id="rId3"/>
              </a:rPr>
              <a:t>=fLlr-4IU7d4</a:t>
            </a:r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A22D1AC-8765-9754-7CDF-E7DA41C8CAE4}"/>
              </a:ext>
            </a:extLst>
          </p:cNvPr>
          <p:cNvSpPr txBox="1"/>
          <p:nvPr/>
        </p:nvSpPr>
        <p:spPr>
          <a:xfrm>
            <a:off x="2454442" y="6215239"/>
            <a:ext cx="5451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hlinkClick r:id="rId4"/>
              </a:rPr>
              <a:t>https://</a:t>
            </a:r>
            <a:r>
              <a:rPr lang="es-ES" dirty="0" err="1">
                <a:hlinkClick r:id="rId4"/>
              </a:rPr>
              <a:t>www.nature.com</a:t>
            </a:r>
            <a:r>
              <a:rPr lang="es-ES" dirty="0">
                <a:hlinkClick r:id="rId4"/>
              </a:rPr>
              <a:t>/</a:t>
            </a:r>
            <a:r>
              <a:rPr lang="es-ES" dirty="0" err="1">
                <a:hlinkClick r:id="rId4"/>
              </a:rPr>
              <a:t>articles</a:t>
            </a:r>
            <a:r>
              <a:rPr lang="es-ES" dirty="0">
                <a:hlinkClick r:id="rId4"/>
              </a:rPr>
              <a:t>/s41586-018-0202-3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1676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Mapa&#10;&#10;Descripción generada automáticamente">
            <a:extLst>
              <a:ext uri="{FF2B5EF4-FFF2-40B4-BE49-F238E27FC236}">
                <a16:creationId xmlns:a16="http://schemas.microsoft.com/office/drawing/2014/main" id="{310269A0-9EB2-B9DE-8BFE-68583C2C4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46" y="755161"/>
            <a:ext cx="9232468" cy="4759373"/>
          </a:xfrm>
          <a:prstGeom prst="rect">
            <a:avLst/>
          </a:prstGeom>
        </p:spPr>
      </p:pic>
      <p:sp>
        <p:nvSpPr>
          <p:cNvPr id="5" name="CuadroTexto 4">
            <a:hlinkClick r:id="rId3"/>
            <a:extLst>
              <a:ext uri="{FF2B5EF4-FFF2-40B4-BE49-F238E27FC236}">
                <a16:creationId xmlns:a16="http://schemas.microsoft.com/office/drawing/2014/main" id="{3CB2A326-C2A7-FDF7-46E4-7AD0453DA835}"/>
              </a:ext>
            </a:extLst>
          </p:cNvPr>
          <p:cNvSpPr txBox="1"/>
          <p:nvPr/>
        </p:nvSpPr>
        <p:spPr>
          <a:xfrm>
            <a:off x="803525" y="5641174"/>
            <a:ext cx="82562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hlinkClick r:id="rId3"/>
              </a:rPr>
              <a:t>https://</a:t>
            </a:r>
            <a:r>
              <a:rPr lang="es-ES" sz="1400" dirty="0" err="1">
                <a:hlinkClick r:id="rId3"/>
              </a:rPr>
              <a:t>ecomandanga.org</a:t>
            </a:r>
            <a:r>
              <a:rPr lang="es-ES" sz="1400" dirty="0">
                <a:hlinkClick r:id="rId3"/>
              </a:rPr>
              <a:t>/2024/02/07/la-hormiga-que-dio-</a:t>
            </a:r>
            <a:r>
              <a:rPr lang="es-ES" sz="1400" dirty="0" err="1">
                <a:hlinkClick r:id="rId3"/>
              </a:rPr>
              <a:t>bufalo</a:t>
            </a:r>
            <a:r>
              <a:rPr lang="es-ES" sz="1400" dirty="0">
                <a:hlinkClick r:id="rId3"/>
              </a:rPr>
              <a:t>-por-cebra-a-los-leones/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0318103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946</TotalTime>
  <Words>157</Words>
  <Application>Microsoft Macintosh PowerPoint</Application>
  <PresentationFormat>A4 (210 x 297 mm)</PresentationFormat>
  <Paragraphs>20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Francisco Javier Bonet García</dc:creator>
  <cp:lastModifiedBy>Francisco Javier Bonet García</cp:lastModifiedBy>
  <cp:revision>1</cp:revision>
  <dcterms:created xsi:type="dcterms:W3CDTF">2025-01-20T16:25:48Z</dcterms:created>
  <dcterms:modified xsi:type="dcterms:W3CDTF">2025-05-19T19:37:50Z</dcterms:modified>
</cp:coreProperties>
</file>